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4_0.xml" ContentType="application/vnd.ms-powerpoint.comments+xml"/>
  <Override PartName="/ppt/notesSlides/notesSlide6.xml" ContentType="application/vnd.openxmlformats-officedocument.presentationml.notesSlide+xml"/>
  <Override PartName="/ppt/comments/modernComment_106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B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0E_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12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2" r:id="rId7"/>
    <p:sldId id="263" r:id="rId8"/>
    <p:sldId id="264" r:id="rId9"/>
    <p:sldId id="275" r:id="rId10"/>
    <p:sldId id="265" r:id="rId11"/>
    <p:sldId id="267" r:id="rId12"/>
    <p:sldId id="268" r:id="rId13"/>
    <p:sldId id="269" r:id="rId14"/>
    <p:sldId id="270" r:id="rId15"/>
    <p:sldId id="272" r:id="rId16"/>
    <p:sldId id="273" r:id="rId17"/>
    <p:sldId id="274" r:id="rId18"/>
    <p:sldId id="276" r:id="rId19"/>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1" autoAdjust="0"/>
    <p:restoredTop sz="94660"/>
  </p:normalViewPr>
  <p:slideViewPr>
    <p:cSldViewPr snapToGrid="0">
      <p:cViewPr>
        <p:scale>
          <a:sx n="40" d="100"/>
          <a:sy n="40" d="100"/>
        </p:scale>
        <p:origin x="2440" y="144"/>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modernComment_104_0.xml><?xml version="1.0" encoding="utf-8"?>
<p188:cmLst xmlns:a="http://schemas.openxmlformats.org/drawingml/2006/main" xmlns:r="http://schemas.openxmlformats.org/officeDocument/2006/relationships" xmlns:p188="http://schemas.microsoft.com/office/powerpoint/2018/8/main">
  <p188:cm id="{326F48C6-E72C-1547-A0E2-4EE2DC35C8FC}" authorId="{7A589495-4634-E0F5-453C-A1F3E833225E}" created="2022-11-07T15:40:06.191">
    <ac:deMkLst xmlns:ac="http://schemas.microsoft.com/office/drawing/2013/main/command">
      <pc:docMk xmlns:pc="http://schemas.microsoft.com/office/powerpoint/2013/main/command"/>
      <pc:sldMk xmlns:pc="http://schemas.microsoft.com/office/powerpoint/2013/main/command" cId="0" sldId="260"/>
      <ac:picMk id="81" creationId="{00000000-0000-0000-0000-000000000000}"/>
    </ac:deMkLst>
    <p188:replyLst/>
    <p188:txBody>
      <a:bodyPr/>
      <a:lstStyle/>
      <a:p>
        <a:r>
          <a:rPr lang="en-NL"/>
          <a:t>We need to check this figure, because I have a 16S_dendrogram_v1 in my figure folder that is different and with the wrong color scheme.</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E3620264-701A-3E41-A5F0-9D15234D1482}" authorId="{7A589495-4634-E0F5-453C-A1F3E833225E}" created="2022-11-07T15:41:54.010">
    <ac:deMkLst xmlns:ac="http://schemas.microsoft.com/office/drawing/2013/main/command">
      <pc:docMk xmlns:pc="http://schemas.microsoft.com/office/powerpoint/2013/main/command"/>
      <pc:sldMk xmlns:pc="http://schemas.microsoft.com/office/powerpoint/2013/main/command" cId="0" sldId="262"/>
      <ac:picMk id="3" creationId="{D5D722D9-BF4F-DDEA-155C-3C67067E13D4}"/>
    </ac:deMkLst>
    <p188:txBody>
      <a:bodyPr/>
      <a:lstStyle/>
      <a:p>
        <a:r>
          <a:rPr lang="en-NL"/>
          <a:t>@Wesley Please check this figure</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E74FF529-EC99-D14B-B4DD-06FED90E0BB0}" authorId="{7A589495-4634-E0F5-453C-A1F3E833225E}" created="2022-11-07T15:44:15.791">
    <pc:sldMkLst xmlns:pc="http://schemas.microsoft.com/office/powerpoint/2013/main/command">
      <pc:docMk/>
      <pc:sldMk cId="0" sldId="267"/>
    </pc:sldMkLst>
    <p188:txBody>
      <a:bodyPr/>
      <a:lstStyle/>
      <a:p>
        <a:r>
          <a:rPr lang="en-NL"/>
          <a:t>I don’t think the stress is the same anymore.. let’s check!</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90DB865B-28BC-424B-BFFB-CDD9A2CA5732}" authorId="{7A589495-4634-E0F5-453C-A1F3E833225E}" created="2022-11-07T15:48:57.851">
    <ac:deMkLst xmlns:ac="http://schemas.microsoft.com/office/drawing/2013/main/command">
      <pc:docMk xmlns:pc="http://schemas.microsoft.com/office/powerpoint/2013/main/command"/>
      <pc:sldMk xmlns:pc="http://schemas.microsoft.com/office/powerpoint/2013/main/command" cId="0" sldId="270"/>
      <ac:spMk id="4" creationId="{F23AF8D6-43E5-2E69-7397-C9F2505F02A7}"/>
    </ac:deMkLst>
    <p188:txBody>
      <a:bodyPr/>
      <a:lstStyle/>
      <a:p>
        <a:r>
          <a:rPr lang="en-NL"/>
          <a:t>Should we color them on treatment and change the shape for T0 and Tend?</a:t>
        </a:r>
      </a:p>
    </p188:txBody>
  </p188:cm>
</p188:cmLst>
</file>

<file path=ppt/comments/modernComment_112_0.xml><?xml version="1.0" encoding="utf-8"?>
<p188:cmLst xmlns:a="http://schemas.openxmlformats.org/drawingml/2006/main" xmlns:r="http://schemas.openxmlformats.org/officeDocument/2006/relationships" xmlns:p188="http://schemas.microsoft.com/office/powerpoint/2018/8/main">
  <p188:cm id="{22F0A2F9-FDD9-A041-A1AE-8333A51E46E6}" authorId="{7A589495-4634-E0F5-453C-A1F3E833225E}" created="2022-11-07T15:53:24.929">
    <ac:deMkLst xmlns:ac="http://schemas.microsoft.com/office/drawing/2013/main/command">
      <pc:docMk xmlns:pc="http://schemas.microsoft.com/office/powerpoint/2013/main/command"/>
      <pc:sldMk xmlns:pc="http://schemas.microsoft.com/office/powerpoint/2013/main/command" cId="0" sldId="274"/>
      <ac:picMk id="3" creationId="{C6ABF958-1176-F999-1DD3-EC40326B8C14}"/>
    </ac:deMkLst>
    <p188:txBody>
      <a:bodyPr/>
      <a:lstStyle/>
      <a:p>
        <a:r>
          <a:rPr lang="en-NL"/>
          <a:t>This one seems to have changed quite some…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408ed367b_0_1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408ed36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d43377f6_0_4: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d43377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408ed367b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408ed36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408ed367b_0_3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408ed36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0af70014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0af700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f706932e5_0_18: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f706932e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f706932e5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f706932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B_0.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12_0.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6" name="Google Shape;93;p19">
            <a:extLst>
              <a:ext uri="{FF2B5EF4-FFF2-40B4-BE49-F238E27FC236}">
                <a16:creationId xmlns:a16="http://schemas.microsoft.com/office/drawing/2014/main" id="{14F2F4A3-B6A2-6C31-258A-A4F90851B14D}"/>
              </a:ext>
            </a:extLst>
          </p:cNvPr>
          <p:cNvSpPr txBox="1"/>
          <p:nvPr/>
        </p:nvSpPr>
        <p:spPr>
          <a:xfrm>
            <a:off x="0" y="162515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t0 metabolomic samples using bray curtis dissimilarity.</a:t>
            </a:r>
            <a:endParaRPr sz="5200" dirty="0">
              <a:solidFill>
                <a:schemeClr val="dk1"/>
              </a:solidFill>
            </a:endParaRPr>
          </a:p>
        </p:txBody>
      </p:sp>
      <p:sp>
        <p:nvSpPr>
          <p:cNvPr id="7" name="Google Shape;93;p19">
            <a:extLst>
              <a:ext uri="{FF2B5EF4-FFF2-40B4-BE49-F238E27FC236}">
                <a16:creationId xmlns:a16="http://schemas.microsoft.com/office/drawing/2014/main" id="{22F22347-22FA-9BA6-A7C1-89EC821B5043}"/>
              </a:ext>
            </a:extLst>
          </p:cNvPr>
          <p:cNvSpPr txBox="1"/>
          <p:nvPr/>
        </p:nvSpPr>
        <p:spPr>
          <a:xfrm>
            <a:off x="0" y="0"/>
            <a:ext cx="4630366" cy="1950059"/>
          </a:xfrm>
          <a:prstGeom prst="rect">
            <a:avLst/>
          </a:prstGeom>
          <a:noFill/>
          <a:ln>
            <a:noFill/>
          </a:ln>
        </p:spPr>
        <p:txBody>
          <a:bodyPr spcFirstLastPara="1" wrap="square" lIns="650132" tIns="650132" rIns="650132" bIns="650132" anchor="t" anchorCtr="0">
            <a:spAutoFit/>
          </a:bodyPr>
          <a:lstStyle/>
          <a:p>
            <a:pPr>
              <a:lnSpc>
                <a:spcPct val="115000"/>
              </a:lnSpc>
            </a:pPr>
            <a:r>
              <a:rPr lang="en-US" sz="3600" dirty="0">
                <a:solidFill>
                  <a:schemeClr val="dk1"/>
                </a:solidFill>
              </a:rPr>
              <a:t>stress = 0.0836</a:t>
            </a:r>
            <a:endParaRPr sz="3600" dirty="0">
              <a:solidFill>
                <a:schemeClr val="dk1"/>
              </a:solidFill>
            </a:endParaRPr>
          </a:p>
        </p:txBody>
      </p:sp>
      <p:pic>
        <p:nvPicPr>
          <p:cNvPr id="3" name="Picture 2" descr="Diagram&#10;&#10;Description automatically generated with medium confidence">
            <a:extLst>
              <a:ext uri="{FF2B5EF4-FFF2-40B4-BE49-F238E27FC236}">
                <a16:creationId xmlns:a16="http://schemas.microsoft.com/office/drawing/2014/main" id="{F110B5EF-90B1-7647-0A79-0691D8F33FC4}"/>
              </a:ext>
            </a:extLst>
          </p:cNvPr>
          <p:cNvPicPr>
            <a:picLocks noChangeAspect="1"/>
          </p:cNvPicPr>
          <p:nvPr/>
        </p:nvPicPr>
        <p:blipFill>
          <a:blip r:embed="rId4"/>
          <a:stretch>
            <a:fillRect/>
          </a:stretch>
        </p:blipFill>
        <p:spPr>
          <a:xfrm>
            <a:off x="326571" y="1549399"/>
            <a:ext cx="20574000" cy="15239999"/>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7" name="Google Shape;93;p19">
            <a:extLst>
              <a:ext uri="{FF2B5EF4-FFF2-40B4-BE49-F238E27FC236}">
                <a16:creationId xmlns:a16="http://schemas.microsoft.com/office/drawing/2014/main" id="{0C2E2040-E42F-18C9-883F-7739B346BEBA}"/>
              </a:ext>
            </a:extLst>
          </p:cNvPr>
          <p:cNvSpPr txBox="1"/>
          <p:nvPr/>
        </p:nvSpPr>
        <p:spPr>
          <a:xfrm>
            <a:off x="-270934" y="951208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t0 exudate metabolomic alpha diversity (Shannon’s H, Richness, and Pilou’s evenness).</a:t>
            </a:r>
            <a:endParaRPr sz="5200" dirty="0">
              <a:solidFill>
                <a:schemeClr val="dk1"/>
              </a:solidFill>
            </a:endParaRPr>
          </a:p>
        </p:txBody>
      </p:sp>
      <p:pic>
        <p:nvPicPr>
          <p:cNvPr id="5" name="Picture 4" descr="Chart, waterfall chart&#10;&#10;Description automatically generated">
            <a:extLst>
              <a:ext uri="{FF2B5EF4-FFF2-40B4-BE49-F238E27FC236}">
                <a16:creationId xmlns:a16="http://schemas.microsoft.com/office/drawing/2014/main" id="{0D3A99EC-85EF-E290-5DB4-BBB73E61C4CF}"/>
              </a:ext>
            </a:extLst>
          </p:cNvPr>
          <p:cNvPicPr>
            <a:picLocks noChangeAspect="1"/>
          </p:cNvPicPr>
          <p:nvPr/>
        </p:nvPicPr>
        <p:blipFill>
          <a:blip r:embed="rId3"/>
          <a:stretch>
            <a:fillRect/>
          </a:stretch>
        </p:blipFill>
        <p:spPr>
          <a:xfrm>
            <a:off x="261256" y="228600"/>
            <a:ext cx="26038627" cy="9764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Google Shape;93;p19">
            <a:extLst>
              <a:ext uri="{FF2B5EF4-FFF2-40B4-BE49-F238E27FC236}">
                <a16:creationId xmlns:a16="http://schemas.microsoft.com/office/drawing/2014/main" id="{C5B08C1A-8461-19B5-8BCB-730F7D64667C}"/>
              </a:ext>
            </a:extLst>
          </p:cNvPr>
          <p:cNvSpPr txBox="1"/>
          <p:nvPr/>
        </p:nvSpPr>
        <p:spPr>
          <a:xfrm>
            <a:off x="0" y="19325824"/>
            <a:ext cx="27432000" cy="4073718"/>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bacterial growth efficieny (BGE) of microbial communities in the 36 hour dark incubation. BGE for the “Bleaced + Heated” treatment was unable to be calculated due to DOC contamination.</a:t>
            </a:r>
            <a:endParaRPr sz="5200" dirty="0">
              <a:solidFill>
                <a:schemeClr val="dk1"/>
              </a:solidFill>
            </a:endParaRPr>
          </a:p>
        </p:txBody>
      </p:sp>
      <p:pic>
        <p:nvPicPr>
          <p:cNvPr id="4" name="Picture 3" descr="Chart, box and whisker chart&#10;&#10;Description automatically generated">
            <a:extLst>
              <a:ext uri="{FF2B5EF4-FFF2-40B4-BE49-F238E27FC236}">
                <a16:creationId xmlns:a16="http://schemas.microsoft.com/office/drawing/2014/main" id="{690F2385-544F-DE76-B6DC-4F54F46BEB7C}"/>
              </a:ext>
            </a:extLst>
          </p:cNvPr>
          <p:cNvPicPr>
            <a:picLocks noChangeAspect="1"/>
          </p:cNvPicPr>
          <p:nvPr/>
        </p:nvPicPr>
        <p:blipFill>
          <a:blip r:embed="rId3"/>
          <a:stretch>
            <a:fillRect/>
          </a:stretch>
        </p:blipFill>
        <p:spPr>
          <a:xfrm>
            <a:off x="462643" y="857005"/>
            <a:ext cx="26022300" cy="189253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4">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8744384"/>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Tree>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5" name="Google Shape;93;p19">
            <a:extLst>
              <a:ext uri="{FF2B5EF4-FFF2-40B4-BE49-F238E27FC236}">
                <a16:creationId xmlns:a16="http://schemas.microsoft.com/office/drawing/2014/main" id="{A4865DB7-C67C-B3CE-2D71-4748E6EB78B2}"/>
              </a:ext>
            </a:extLst>
          </p:cNvPr>
          <p:cNvSpPr txBox="1"/>
          <p:nvPr/>
        </p:nvSpPr>
        <p:spPr>
          <a:xfrm>
            <a:off x="0" y="1775463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S7</a:t>
            </a:r>
            <a:r>
              <a:rPr lang="en" sz="5200" dirty="0">
                <a:solidFill>
                  <a:schemeClr val="dk1"/>
                </a:solidFill>
              </a:rPr>
              <a:t>: Non-metric multidimensional scaling plot of bacterial communities the end of the bottle incubation using unifrac dissimilarity.</a:t>
            </a:r>
            <a:endParaRPr sz="5200" dirty="0">
              <a:solidFill>
                <a:schemeClr val="dk1"/>
              </a:solidFill>
            </a:endParaRPr>
          </a:p>
        </p:txBody>
      </p:sp>
      <p:pic>
        <p:nvPicPr>
          <p:cNvPr id="4" name="Picture 3" descr="Chart, scatter chart&#10;&#10;Description automatically generated">
            <a:extLst>
              <a:ext uri="{FF2B5EF4-FFF2-40B4-BE49-F238E27FC236}">
                <a16:creationId xmlns:a16="http://schemas.microsoft.com/office/drawing/2014/main" id="{C903280F-ACDE-DC57-BBC1-27997C58E1B4}"/>
              </a:ext>
            </a:extLst>
          </p:cNvPr>
          <p:cNvPicPr>
            <a:picLocks noChangeAspect="1"/>
          </p:cNvPicPr>
          <p:nvPr/>
        </p:nvPicPr>
        <p:blipFill>
          <a:blip r:embed="rId3"/>
          <a:stretch>
            <a:fillRect/>
          </a:stretch>
        </p:blipFill>
        <p:spPr>
          <a:xfrm>
            <a:off x="261257" y="347726"/>
            <a:ext cx="24667028" cy="1765748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S8</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3" name="Picture 2" descr="Chart, waterfall chart&#10;&#10;Description automatically generated">
            <a:extLst>
              <a:ext uri="{FF2B5EF4-FFF2-40B4-BE49-F238E27FC236}">
                <a16:creationId xmlns:a16="http://schemas.microsoft.com/office/drawing/2014/main" id="{EB433872-3066-0C79-C712-F2F01D695CDF}"/>
              </a:ext>
            </a:extLst>
          </p:cNvPr>
          <p:cNvPicPr>
            <a:picLocks noChangeAspect="1"/>
          </p:cNvPicPr>
          <p:nvPr/>
        </p:nvPicPr>
        <p:blipFill>
          <a:blip r:embed="rId3"/>
          <a:stretch>
            <a:fillRect/>
          </a:stretch>
        </p:blipFill>
        <p:spPr>
          <a:xfrm>
            <a:off x="0" y="0"/>
            <a:ext cx="26231852" cy="149896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S10</a:t>
            </a:r>
            <a:endParaRPr/>
          </a:p>
        </p:txBody>
      </p:sp>
      <p:sp>
        <p:nvSpPr>
          <p:cNvPr id="4" name="Google Shape;93;p19">
            <a:extLst>
              <a:ext uri="{FF2B5EF4-FFF2-40B4-BE49-F238E27FC236}">
                <a16:creationId xmlns:a16="http://schemas.microsoft.com/office/drawing/2014/main" id="{C75BBCF1-2ABC-B9E2-0ADF-95B6895AF229}"/>
              </a:ext>
            </a:extLst>
          </p:cNvPr>
          <p:cNvSpPr txBox="1"/>
          <p:nvPr/>
        </p:nvSpPr>
        <p:spPr>
          <a:xfrm>
            <a:off x="0" y="1592667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S9</a:t>
            </a:r>
            <a:r>
              <a:rPr lang="en" sz="5200" dirty="0">
                <a:solidFill>
                  <a:schemeClr val="dk1"/>
                </a:solidFill>
              </a:rPr>
              <a:t>: Procrustes visualization of multivariate metabolomic and microbial samples. Arrows point from microbial samples to corresponding metabolomic samples.</a:t>
            </a:r>
            <a:endParaRPr sz="5200" dirty="0">
              <a:solidFill>
                <a:schemeClr val="dk1"/>
              </a:solidFill>
            </a:endParaRPr>
          </a:p>
        </p:txBody>
      </p:sp>
      <p:pic>
        <p:nvPicPr>
          <p:cNvPr id="3" name="Picture 2" descr="Chart, line chart&#10;&#10;Description automatically generated">
            <a:extLst>
              <a:ext uri="{FF2B5EF4-FFF2-40B4-BE49-F238E27FC236}">
                <a16:creationId xmlns:a16="http://schemas.microsoft.com/office/drawing/2014/main" id="{C6ABF958-1176-F999-1DD3-EC40326B8C14}"/>
              </a:ext>
            </a:extLst>
          </p:cNvPr>
          <p:cNvPicPr>
            <a:picLocks noChangeAspect="1"/>
          </p:cNvPicPr>
          <p:nvPr/>
        </p:nvPicPr>
        <p:blipFill>
          <a:blip r:embed="rId4"/>
          <a:stretch>
            <a:fillRect/>
          </a:stretch>
        </p:blipFill>
        <p:spPr>
          <a:xfrm>
            <a:off x="947057" y="284842"/>
            <a:ext cx="26484943" cy="16185243"/>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A50A7B6-D838-EE9F-6E58-9E4ABB9D3201}"/>
              </a:ext>
            </a:extLst>
          </p:cNvPr>
          <p:cNvPicPr>
            <a:picLocks noChangeAspect="1"/>
          </p:cNvPicPr>
          <p:nvPr/>
        </p:nvPicPr>
        <p:blipFill>
          <a:blip r:embed="rId2"/>
          <a:stretch>
            <a:fillRect/>
          </a:stretch>
        </p:blipFill>
        <p:spPr>
          <a:xfrm>
            <a:off x="0" y="-1"/>
            <a:ext cx="27432000" cy="19950546"/>
          </a:xfrm>
          <a:prstGeom prst="rect">
            <a:avLst/>
          </a:prstGeom>
        </p:spPr>
      </p:pic>
      <p:sp>
        <p:nvSpPr>
          <p:cNvPr id="6" name="Google Shape;93;p19">
            <a:extLst>
              <a:ext uri="{FF2B5EF4-FFF2-40B4-BE49-F238E27FC236}">
                <a16:creationId xmlns:a16="http://schemas.microsoft.com/office/drawing/2014/main" id="{40908C8D-3DC2-98E9-F59D-B59C74A1F595}"/>
              </a:ext>
            </a:extLst>
          </p:cNvPr>
          <p:cNvSpPr txBox="1"/>
          <p:nvPr/>
        </p:nvSpPr>
        <p:spPr>
          <a:xfrm>
            <a:off x="0" y="193749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S10</a:t>
            </a:r>
            <a:r>
              <a:rPr lang="en" sz="5200" dirty="0">
                <a:solidFill>
                  <a:schemeClr val="dk1"/>
                </a:solidFill>
              </a:rPr>
              <a:t>: Box and whisker plots of the DOC drawdown (%) for ech treatment. “Bleached + Heated” is excluded due to loss of samples from DOC contamination.</a:t>
            </a:r>
            <a:endParaRPr sz="5200" dirty="0">
              <a:solidFill>
                <a:schemeClr val="dk1"/>
              </a:solidFill>
            </a:endParaRPr>
          </a:p>
        </p:txBody>
      </p:sp>
    </p:spTree>
    <p:extLst>
      <p:ext uri="{BB962C8B-B14F-4D97-AF65-F5344CB8AC3E}">
        <p14:creationId xmlns:p14="http://schemas.microsoft.com/office/powerpoint/2010/main" val="8521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8490413"/>
            <a:ext cx="21400852" cy="8453378"/>
          </a:xfrm>
          <a:prstGeom prst="rect">
            <a:avLst/>
          </a:prstGeom>
          <a:noFill/>
          <a:ln>
            <a:noFill/>
          </a:ln>
        </p:spPr>
        <p:txBody>
          <a:bodyPr spcFirstLastPara="1" wrap="square" lIns="650132" tIns="650132" rIns="650132" bIns="650132" anchor="t" anchorCtr="0">
            <a:spAutoFit/>
          </a:bodyPr>
          <a:lstStyle/>
          <a:p>
            <a:r>
              <a:rPr lang="en" sz="2900" b="1" u="sng" dirty="0"/>
              <a:t>Figure 1</a:t>
            </a:r>
            <a:r>
              <a:rPr lang="en" sz="2900" dirty="0"/>
              <a:t>: Field collections and experimental design. Non-bleached and bleached corals were collected from a reef in </a:t>
            </a:r>
            <a:r>
              <a:rPr lang="en" sz="2900" dirty="0">
                <a:solidFill>
                  <a:schemeClr val="dk1"/>
                </a:solidFill>
              </a:rPr>
              <a:t>Mo’orea, French Polynesia immediately following a bleaching event. </a:t>
            </a:r>
            <a:r>
              <a:rPr lang="en" sz="2900" b="1" dirty="0"/>
              <a:t>A)</a:t>
            </a:r>
            <a:r>
              <a:rPr lang="en" sz="2900" dirty="0"/>
              <a:t> Picture of the LTER1 fore reef in Mo’orea, French Polynesia representative of the status of the reef where both bleached and non-bleached corals were present. </a:t>
            </a:r>
            <a:r>
              <a:rPr lang="en" sz="2900" b="1" dirty="0"/>
              <a:t>A.I-A.V)</a:t>
            </a:r>
            <a:r>
              <a:rPr lang="en" sz="2900" dirty="0"/>
              <a:t> depict the experimental design and sampling from corl nubbin collection </a:t>
            </a:r>
            <a:r>
              <a:rPr lang="en" sz="2900" b="1" dirty="0"/>
              <a:t>(A.I)</a:t>
            </a:r>
            <a:r>
              <a:rPr lang="en" sz="2900" dirty="0"/>
              <a:t>, 7 day pretreatment in flow through aquaria </a:t>
            </a:r>
            <a:r>
              <a:rPr lang="en" sz="2900" b="1" dirty="0"/>
              <a:t>(A.II)</a:t>
            </a:r>
            <a:r>
              <a:rPr lang="en" sz="2900" dirty="0"/>
              <a:t>, DOM exudation </a:t>
            </a:r>
            <a:r>
              <a:rPr lang="en" sz="2900" b="1" dirty="0"/>
              <a:t>(A.III)</a:t>
            </a:r>
            <a:r>
              <a:rPr lang="en" sz="2900" dirty="0"/>
              <a:t>, 36 hour dark bottle incubation </a:t>
            </a:r>
            <a:r>
              <a:rPr lang="en" sz="2900" b="1" dirty="0"/>
              <a:t>(A.IV)</a:t>
            </a:r>
            <a:r>
              <a:rPr lang="en" sz="2900" dirty="0"/>
              <a:t>, and sampling </a:t>
            </a:r>
            <a:r>
              <a:rPr lang="en" sz="2900" b="1" dirty="0"/>
              <a:t>(A.V)</a:t>
            </a:r>
            <a:r>
              <a:rPr lang="en" sz="2900" dirty="0"/>
              <a:t>. </a:t>
            </a:r>
            <a:r>
              <a:rPr lang="en" sz="2900" b="1" dirty="0"/>
              <a:t>B)</a:t>
            </a:r>
            <a:r>
              <a:rPr lang="en" sz="2900" dirty="0"/>
              <a:t> M</a:t>
            </a:r>
            <a:r>
              <a:rPr lang="en" sz="2900" dirty="0">
                <a:solidFill>
                  <a:schemeClr val="dk1"/>
                </a:solidFill>
              </a:rPr>
              <a:t>ean seawater temperatures over the period from January 1st 2018 until December 31st 2019 from 3 fore reef LTER sites. 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900" b="1" dirty="0">
                <a:solidFill>
                  <a:schemeClr val="dk1"/>
                </a:solidFill>
              </a:rPr>
              <a:t>(C)</a:t>
            </a:r>
            <a:r>
              <a:rPr lang="en" sz="290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900" b="1" dirty="0">
                <a:solidFill>
                  <a:schemeClr val="dk1"/>
                </a:solidFill>
              </a:rPr>
              <a:t>(D)</a:t>
            </a:r>
            <a:r>
              <a:rPr lang="en" sz="2900" dirty="0">
                <a:solidFill>
                  <a:schemeClr val="dk1"/>
                </a:solidFill>
              </a:rPr>
              <a:t>. Microbial communities responded to DOM amendments by growing to significantly higher concentrations after incubating for 24 hours (one-way ANOVA, F=54.09, p=2.3e-08).</a:t>
            </a:r>
            <a:endParaRPr sz="2900" dirty="0"/>
          </a:p>
        </p:txBody>
      </p:sp>
      <p:pic>
        <p:nvPicPr>
          <p:cNvPr id="3" name="Picture 2" descr="Diagram&#10;&#10;Description automatically generated">
            <a:extLst>
              <a:ext uri="{FF2B5EF4-FFF2-40B4-BE49-F238E27FC236}">
                <a16:creationId xmlns:a16="http://schemas.microsoft.com/office/drawing/2014/main" id="{ED2BBB05-7726-09FA-29F4-D1E59E1BB5B3}"/>
              </a:ext>
            </a:extLst>
          </p:cNvPr>
          <p:cNvPicPr>
            <a:picLocks noChangeAspect="1"/>
          </p:cNvPicPr>
          <p:nvPr/>
        </p:nvPicPr>
        <p:blipFill>
          <a:blip r:embed="rId3"/>
          <a:stretch>
            <a:fillRect/>
          </a:stretch>
        </p:blipFill>
        <p:spPr>
          <a:xfrm>
            <a:off x="2" y="1"/>
            <a:ext cx="20624800" cy="29157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15" name="Group 14">
            <a:extLst>
              <a:ext uri="{FF2B5EF4-FFF2-40B4-BE49-F238E27FC236}">
                <a16:creationId xmlns:a16="http://schemas.microsoft.com/office/drawing/2014/main" id="{4E51023E-BF1E-AC06-EF30-87B35A0C4C84}"/>
              </a:ext>
            </a:extLst>
          </p:cNvPr>
          <p:cNvGrpSpPr/>
          <p:nvPr/>
        </p:nvGrpSpPr>
        <p:grpSpPr>
          <a:xfrm>
            <a:off x="0" y="0"/>
            <a:ext cx="15226739" cy="11952000"/>
            <a:chOff x="0" y="0"/>
            <a:chExt cx="15642771" cy="12279086"/>
          </a:xfrm>
        </p:grpSpPr>
        <p:pic>
          <p:nvPicPr>
            <p:cNvPr id="13" name="Picture 12" descr="Chart, box and whisker chart&#10;&#10;Description automatically generated">
              <a:extLst>
                <a:ext uri="{FF2B5EF4-FFF2-40B4-BE49-F238E27FC236}">
                  <a16:creationId xmlns:a16="http://schemas.microsoft.com/office/drawing/2014/main" id="{FBE0B2BB-8749-60E2-0E1F-C4F12F4FCF8C}"/>
                </a:ext>
              </a:extLst>
            </p:cNvPr>
            <p:cNvPicPr>
              <a:picLocks noChangeAspect="1"/>
            </p:cNvPicPr>
            <p:nvPr/>
          </p:nvPicPr>
          <p:blipFill rotWithShape="1">
            <a:blip r:embed="rId3"/>
            <a:srcRect r="22148"/>
            <a:stretch/>
          </p:blipFill>
          <p:spPr>
            <a:xfrm>
              <a:off x="0" y="0"/>
              <a:ext cx="15642771" cy="12279086"/>
            </a:xfrm>
            <a:prstGeom prst="rect">
              <a:avLst/>
            </a:prstGeom>
          </p:spPr>
        </p:pic>
        <p:pic>
          <p:nvPicPr>
            <p:cNvPr id="14" name="Picture 13" descr="Chart, box and whisker chart&#10;&#10;Description automatically generated">
              <a:extLst>
                <a:ext uri="{FF2B5EF4-FFF2-40B4-BE49-F238E27FC236}">
                  <a16:creationId xmlns:a16="http://schemas.microsoft.com/office/drawing/2014/main" id="{17A2F31B-3C70-8D6F-62DF-9C14664085E0}"/>
                </a:ext>
              </a:extLst>
            </p:cNvPr>
            <p:cNvPicPr>
              <a:picLocks noChangeAspect="1"/>
            </p:cNvPicPr>
            <p:nvPr/>
          </p:nvPicPr>
          <p:blipFill rotWithShape="1">
            <a:blip r:embed="rId3"/>
            <a:srcRect l="77581" t="30940" r="803" b="40603"/>
            <a:stretch/>
          </p:blipFill>
          <p:spPr>
            <a:xfrm>
              <a:off x="11070772" y="0"/>
              <a:ext cx="4343400" cy="3494315"/>
            </a:xfrm>
            <a:prstGeom prst="rect">
              <a:avLst/>
            </a:prstGeom>
          </p:spPr>
        </p:pic>
      </p:grpSp>
      <p:pic>
        <p:nvPicPr>
          <p:cNvPr id="7" name="Picture 6" descr="Chart&#10;&#10;Description automatically generated">
            <a:extLst>
              <a:ext uri="{FF2B5EF4-FFF2-40B4-BE49-F238E27FC236}">
                <a16:creationId xmlns:a16="http://schemas.microsoft.com/office/drawing/2014/main" id="{6636B183-DB4C-40F6-16BA-4BD7D440092B}"/>
              </a:ext>
            </a:extLst>
          </p:cNvPr>
          <p:cNvPicPr>
            <a:picLocks noChangeAspect="1"/>
          </p:cNvPicPr>
          <p:nvPr/>
        </p:nvPicPr>
        <p:blipFill>
          <a:blip r:embed="rId4"/>
          <a:stretch>
            <a:fillRect/>
          </a:stretch>
        </p:blipFill>
        <p:spPr>
          <a:xfrm>
            <a:off x="0" y="10111740"/>
            <a:ext cx="14630400" cy="14630400"/>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ED0CC87E-B96A-6E02-DD1A-151F647A8AF5}"/>
              </a:ext>
            </a:extLst>
          </p:cNvPr>
          <p:cNvPicPr>
            <a:picLocks noChangeAspect="1"/>
          </p:cNvPicPr>
          <p:nvPr/>
        </p:nvPicPr>
        <p:blipFill>
          <a:blip r:embed="rId5"/>
          <a:stretch>
            <a:fillRect/>
          </a:stretch>
        </p:blipFill>
        <p:spPr>
          <a:xfrm>
            <a:off x="14187350" y="12467045"/>
            <a:ext cx="12860275" cy="12247880"/>
          </a:xfrm>
          <a:prstGeom prst="rect">
            <a:avLst/>
          </a:prstGeom>
        </p:spPr>
      </p:pic>
      <p:sp>
        <p:nvSpPr>
          <p:cNvPr id="67" name="Google Shape;67;p15"/>
          <p:cNvSpPr txBox="1"/>
          <p:nvPr/>
        </p:nvSpPr>
        <p:spPr>
          <a:xfrm>
            <a:off x="14980767" y="-228600"/>
            <a:ext cx="13286684" cy="12993082"/>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Ward’s hierarchical clustering of multivariate metabolomic samples for T0 using the bray-curtis dissimilarity metric </a:t>
            </a:r>
            <a:r>
              <a:rPr lang="en" sz="6000" b="1" dirty="0">
                <a:solidFill>
                  <a:schemeClr val="dk1"/>
                </a:solidFill>
              </a:rPr>
              <a:t>(B)</a:t>
            </a:r>
            <a:r>
              <a:rPr lang="en" sz="6000" dirty="0">
                <a:solidFill>
                  <a:schemeClr val="dk1"/>
                </a:solidFill>
              </a:rPr>
              <a:t>. </a:t>
            </a:r>
            <a:r>
              <a:rPr lang="en-US" sz="6000" dirty="0">
                <a:solidFill>
                  <a:schemeClr val="dk1"/>
                </a:solidFill>
              </a:rPr>
              <a:t>Clustering heatmaps depict pairwise R</a:t>
            </a:r>
            <a:r>
              <a:rPr lang="en-US" sz="6000" baseline="30000" dirty="0">
                <a:solidFill>
                  <a:schemeClr val="dk1"/>
                </a:solidFill>
              </a:rPr>
              <a:t>2</a:t>
            </a:r>
            <a:r>
              <a:rPr lang="en-US" sz="6000" dirty="0">
                <a:solidFill>
                  <a:schemeClr val="dk1"/>
                </a:solidFill>
              </a:rPr>
              <a:t> values between multivariate metabolomes from pairwise PERMANOVA </a:t>
            </a:r>
            <a:r>
              <a:rPr lang="en-US" sz="6000" b="1" dirty="0">
                <a:solidFill>
                  <a:schemeClr val="dk1"/>
                </a:solidFill>
              </a:rPr>
              <a:t>(C)</a:t>
            </a:r>
            <a:r>
              <a:rPr lang="en-US" sz="6000" dirty="0">
                <a:solidFill>
                  <a:schemeClr val="dk1"/>
                </a:solidFill>
              </a:rPr>
              <a:t>.</a:t>
            </a:r>
            <a:endParaRPr sz="6000" dirty="0">
              <a:solidFill>
                <a:schemeClr val="dk1"/>
              </a:solidFill>
            </a:endParaRPr>
          </a:p>
        </p:txBody>
      </p:sp>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9" name="TextBox 8">
            <a:extLst>
              <a:ext uri="{FF2B5EF4-FFF2-40B4-BE49-F238E27FC236}">
                <a16:creationId xmlns:a16="http://schemas.microsoft.com/office/drawing/2014/main" id="{21A28FCD-C4C5-BBB3-DE34-06C12B0434CD}"/>
              </a:ext>
            </a:extLst>
          </p:cNvPr>
          <p:cNvSpPr txBox="1"/>
          <p:nvPr/>
        </p:nvSpPr>
        <p:spPr>
          <a:xfrm>
            <a:off x="202740" y="12174872"/>
            <a:ext cx="1219200" cy="1077218"/>
          </a:xfrm>
          <a:prstGeom prst="rect">
            <a:avLst/>
          </a:prstGeom>
          <a:noFill/>
        </p:spPr>
        <p:txBody>
          <a:bodyPr wrap="square" rtlCol="0">
            <a:spAutoFit/>
          </a:bodyPr>
          <a:lstStyle/>
          <a:p>
            <a:r>
              <a:rPr lang="en-US" sz="6400" dirty="0"/>
              <a:t>B</a:t>
            </a:r>
          </a:p>
        </p:txBody>
      </p:sp>
      <p:sp>
        <p:nvSpPr>
          <p:cNvPr id="10" name="TextBox 9">
            <a:extLst>
              <a:ext uri="{FF2B5EF4-FFF2-40B4-BE49-F238E27FC236}">
                <a16:creationId xmlns:a16="http://schemas.microsoft.com/office/drawing/2014/main" id="{933C415F-08A3-F82D-7283-083735379254}"/>
              </a:ext>
            </a:extLst>
          </p:cNvPr>
          <p:cNvSpPr txBox="1"/>
          <p:nvPr/>
        </p:nvSpPr>
        <p:spPr>
          <a:xfrm>
            <a:off x="14135490" y="12414974"/>
            <a:ext cx="1219200" cy="1077218"/>
          </a:xfrm>
          <a:prstGeom prst="rect">
            <a:avLst/>
          </a:prstGeom>
          <a:noFill/>
        </p:spPr>
        <p:txBody>
          <a:bodyPr wrap="square" rtlCol="0">
            <a:spAutoFit/>
          </a:bodyPr>
          <a:lstStyle/>
          <a:p>
            <a:r>
              <a:rPr lang="en-US" sz="6400" dirty="0"/>
              <a: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98ED1678-5954-CC10-F80E-10DEB2C40A71}"/>
              </a:ext>
            </a:extLst>
          </p:cNvPr>
          <p:cNvPicPr>
            <a:picLocks noChangeAspect="1"/>
          </p:cNvPicPr>
          <p:nvPr/>
        </p:nvPicPr>
        <p:blipFill>
          <a:blip r:embed="rId3"/>
          <a:stretch>
            <a:fillRect/>
          </a:stretch>
        </p:blipFill>
        <p:spPr>
          <a:xfrm>
            <a:off x="293914" y="18549257"/>
            <a:ext cx="24492857" cy="14695714"/>
          </a:xfrm>
          <a:prstGeom prst="rect">
            <a:avLst/>
          </a:prstGeom>
        </p:spPr>
      </p:pic>
      <p:sp>
        <p:nvSpPr>
          <p:cNvPr id="7" name="TextBox 6">
            <a:extLst>
              <a:ext uri="{FF2B5EF4-FFF2-40B4-BE49-F238E27FC236}">
                <a16:creationId xmlns:a16="http://schemas.microsoft.com/office/drawing/2014/main" id="{47CD5B87-B69B-88BF-3240-2E26CBC8868E}"/>
              </a:ext>
            </a:extLst>
          </p:cNvPr>
          <p:cNvSpPr txBox="1"/>
          <p:nvPr/>
        </p:nvSpPr>
        <p:spPr>
          <a:xfrm>
            <a:off x="135612" y="0"/>
            <a:ext cx="1219200" cy="1077218"/>
          </a:xfrm>
          <a:prstGeom prst="rect">
            <a:avLst/>
          </a:prstGeom>
          <a:noFill/>
        </p:spPr>
        <p:txBody>
          <a:bodyPr wrap="square" rtlCol="0">
            <a:spAutoFit/>
          </a:bodyPr>
          <a:lstStyle/>
          <a:p>
            <a:r>
              <a:rPr lang="en-US" sz="6400" dirty="0"/>
              <a:t>A</a:t>
            </a:r>
          </a:p>
        </p:txBody>
      </p:sp>
      <p:sp>
        <p:nvSpPr>
          <p:cNvPr id="73" name="Google Shape;73;p16"/>
          <p:cNvSpPr txBox="1"/>
          <p:nvPr/>
        </p:nvSpPr>
        <p:spPr>
          <a:xfrm>
            <a:off x="-1" y="32714649"/>
            <a:ext cx="27431998" cy="3436620"/>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3</a:t>
            </a:r>
            <a:r>
              <a:rPr lang="en" sz="4000" dirty="0">
                <a:solidFill>
                  <a:schemeClr val="dk1"/>
                </a:solidFill>
              </a:rPr>
              <a:t>: Bacterial growth curves for the 6 treatments in the 36 hour dark bottle incubation </a:t>
            </a:r>
            <a:r>
              <a:rPr lang="en" sz="4000" b="1" dirty="0">
                <a:solidFill>
                  <a:schemeClr val="dk1"/>
                </a:solidFill>
              </a:rPr>
              <a:t>(A)</a:t>
            </a:r>
            <a:r>
              <a:rPr lang="en" sz="4000" dirty="0">
                <a:solidFill>
                  <a:schemeClr val="dk1"/>
                </a:solidFill>
              </a:rPr>
              <a:t>. Error bars indicate standard error of the mean. Box and whisker plots of bacterial specific growth rate, in log10 cells per hour, for the 6 treatments </a:t>
            </a:r>
            <a:r>
              <a:rPr lang="en" sz="4000" b="1" dirty="0">
                <a:solidFill>
                  <a:schemeClr val="dk1"/>
                </a:solidFill>
              </a:rPr>
              <a:t>(B)</a:t>
            </a:r>
            <a:r>
              <a:rPr lang="en" sz="4000" dirty="0">
                <a:solidFill>
                  <a:schemeClr val="dk1"/>
                </a:solidFill>
              </a:rPr>
              <a:t>.</a:t>
            </a:r>
            <a:endParaRPr sz="4000" dirty="0">
              <a:solidFill>
                <a:schemeClr val="dk1"/>
              </a:solidFill>
            </a:endParaRPr>
          </a:p>
        </p:txBody>
      </p:sp>
      <p:sp>
        <p:nvSpPr>
          <p:cNvPr id="6" name="TextBox 5">
            <a:extLst>
              <a:ext uri="{FF2B5EF4-FFF2-40B4-BE49-F238E27FC236}">
                <a16:creationId xmlns:a16="http://schemas.microsoft.com/office/drawing/2014/main" id="{7908CFA3-55E7-318F-D766-E84DBB3BAEE1}"/>
              </a:ext>
            </a:extLst>
          </p:cNvPr>
          <p:cNvSpPr txBox="1"/>
          <p:nvPr/>
        </p:nvSpPr>
        <p:spPr>
          <a:xfrm>
            <a:off x="327398" y="18426650"/>
            <a:ext cx="1219200" cy="1077218"/>
          </a:xfrm>
          <a:prstGeom prst="rect">
            <a:avLst/>
          </a:prstGeom>
          <a:noFill/>
        </p:spPr>
        <p:txBody>
          <a:bodyPr wrap="square" rtlCol="0">
            <a:spAutoFit/>
          </a:bodyPr>
          <a:lstStyle/>
          <a:p>
            <a:r>
              <a:rPr lang="en-US" sz="6400" dirty="0"/>
              <a:t>B</a:t>
            </a:r>
          </a:p>
        </p:txBody>
      </p:sp>
      <p:pic>
        <p:nvPicPr>
          <p:cNvPr id="3" name="Picture 2" descr="Chart, radar chart&#10;&#10;Description automatically generated">
            <a:extLst>
              <a:ext uri="{FF2B5EF4-FFF2-40B4-BE49-F238E27FC236}">
                <a16:creationId xmlns:a16="http://schemas.microsoft.com/office/drawing/2014/main" id="{EF6F2C84-05F2-82F9-E693-8E792C7A9667}"/>
              </a:ext>
            </a:extLst>
          </p:cNvPr>
          <p:cNvPicPr>
            <a:picLocks noChangeAspect="1"/>
          </p:cNvPicPr>
          <p:nvPr/>
        </p:nvPicPr>
        <p:blipFill>
          <a:blip r:embed="rId4"/>
          <a:stretch>
            <a:fillRect/>
          </a:stretch>
        </p:blipFill>
        <p:spPr>
          <a:xfrm>
            <a:off x="849086" y="561394"/>
            <a:ext cx="25015371" cy="178681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FD70497-294E-3CB7-9767-3FAC63B878CA}"/>
              </a:ext>
            </a:extLst>
          </p:cNvPr>
          <p:cNvPicPr>
            <a:picLocks noChangeAspect="1"/>
          </p:cNvPicPr>
          <p:nvPr/>
        </p:nvPicPr>
        <p:blipFill>
          <a:blip r:embed="rId4"/>
          <a:stretch>
            <a:fillRect/>
          </a:stretch>
        </p:blipFill>
        <p:spPr>
          <a:xfrm>
            <a:off x="1110745" y="11307703"/>
            <a:ext cx="13143142" cy="13143142"/>
          </a:xfrm>
          <a:prstGeom prst="rect">
            <a:avLst/>
          </a:prstGeom>
        </p:spPr>
      </p:pic>
      <p:sp>
        <p:nvSpPr>
          <p:cNvPr id="80" name="Google Shape;80;p17"/>
          <p:cNvSpPr txBox="1"/>
          <p:nvPr/>
        </p:nvSpPr>
        <p:spPr>
          <a:xfrm>
            <a:off x="13800275" y="14521591"/>
            <a:ext cx="13631730" cy="11223367"/>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4</a:t>
            </a:r>
            <a:r>
              <a:rPr lang="en" sz="4000" dirty="0">
                <a:solidFill>
                  <a:schemeClr val="dk1"/>
                </a:solidFill>
              </a:rPr>
              <a:t>: Ward’s hierarchical clustering of multivariate microbial community samples using Unifrac distances derived from 16S amplicon data </a:t>
            </a:r>
            <a:r>
              <a:rPr lang="en" sz="4000" b="1" dirty="0">
                <a:solidFill>
                  <a:schemeClr val="dk1"/>
                </a:solidFill>
              </a:rPr>
              <a:t>(A)</a:t>
            </a:r>
            <a:r>
              <a:rPr lang="en" sz="4000" dirty="0">
                <a:solidFill>
                  <a:schemeClr val="dk1"/>
                </a:solidFill>
              </a:rPr>
              <a:t>. </a:t>
            </a:r>
            <a:r>
              <a:rPr lang="en-US" sz="4000" dirty="0">
                <a:solidFill>
                  <a:schemeClr val="dk1"/>
                </a:solidFill>
              </a:rPr>
              <a:t>Stacked bar charts depicting relative abundances of the most abundant bacterial families in all samples </a:t>
            </a:r>
            <a:r>
              <a:rPr lang="en-US" sz="4000" b="1" dirty="0">
                <a:solidFill>
                  <a:schemeClr val="dk1"/>
                </a:solidFill>
              </a:rPr>
              <a:t>(B)</a:t>
            </a:r>
            <a:r>
              <a:rPr lang="en-US" sz="4000" dirty="0">
                <a:solidFill>
                  <a:schemeClr val="dk1"/>
                </a:solidFill>
              </a:rPr>
              <a:t>. Bar charts are colored according to family. Abundant families were defined as families having a relative abundance ≥ .03 in at least one sample. Samples are ordered on the x axis according to the dendrogram. Clustering heatmaps depict pairwise R</a:t>
            </a:r>
            <a:r>
              <a:rPr lang="en-US" sz="4000" baseline="30000" dirty="0">
                <a:solidFill>
                  <a:schemeClr val="dk1"/>
                </a:solidFill>
              </a:rPr>
              <a:t>2</a:t>
            </a:r>
            <a:r>
              <a:rPr lang="en-US" sz="4000" dirty="0">
                <a:solidFill>
                  <a:schemeClr val="dk1"/>
                </a:solidFill>
              </a:rPr>
              <a:t> values between multivariate metabolomes from pairwise PERMANOVA </a:t>
            </a:r>
            <a:r>
              <a:rPr lang="en-US" sz="4000" b="1" dirty="0">
                <a:solidFill>
                  <a:schemeClr val="dk1"/>
                </a:solidFill>
              </a:rPr>
              <a:t>(C)</a:t>
            </a:r>
            <a:r>
              <a:rPr lang="en-US" sz="4000" dirty="0">
                <a:solidFill>
                  <a:schemeClr val="dk1"/>
                </a:solidFill>
              </a:rPr>
              <a:t>.</a:t>
            </a:r>
          </a:p>
          <a:p>
            <a:pPr>
              <a:lnSpc>
                <a:spcPct val="115000"/>
              </a:lnSpc>
            </a:pPr>
            <a:endParaRPr sz="4000" dirty="0">
              <a:solidFill>
                <a:schemeClr val="dk1"/>
              </a:solidFill>
            </a:endParaRPr>
          </a:p>
          <a:p>
            <a:pPr>
              <a:lnSpc>
                <a:spcPct val="115000"/>
              </a:lnSpc>
            </a:pPr>
            <a:endParaRPr sz="4000" dirty="0">
              <a:solidFill>
                <a:schemeClr val="dk1"/>
              </a:solidFill>
            </a:endParaRPr>
          </a:p>
        </p:txBody>
      </p:sp>
      <p:pic>
        <p:nvPicPr>
          <p:cNvPr id="81" name="Google Shape;81;p17"/>
          <p:cNvPicPr preferRelativeResize="0"/>
          <p:nvPr/>
        </p:nvPicPr>
        <p:blipFill rotWithShape="1">
          <a:blip r:embed="rId5">
            <a:alphaModFix/>
          </a:blip>
          <a:srcRect t="8260" b="8188"/>
          <a:stretch/>
        </p:blipFill>
        <p:spPr>
          <a:xfrm>
            <a:off x="1" y="1016001"/>
            <a:ext cx="12590010" cy="10519246"/>
          </a:xfrm>
          <a:prstGeom prst="rect">
            <a:avLst/>
          </a:prstGeom>
          <a:noFill/>
          <a:ln>
            <a:noFill/>
          </a:ln>
        </p:spPr>
      </p:pic>
      <p:pic>
        <p:nvPicPr>
          <p:cNvPr id="6" name="Google Shape;154;p28">
            <a:extLst>
              <a:ext uri="{FF2B5EF4-FFF2-40B4-BE49-F238E27FC236}">
                <a16:creationId xmlns:a16="http://schemas.microsoft.com/office/drawing/2014/main" id="{8BEC88CF-3AD8-FA21-52B4-3D56CC564D27}"/>
              </a:ext>
            </a:extLst>
          </p:cNvPr>
          <p:cNvPicPr preferRelativeResize="0"/>
          <p:nvPr/>
        </p:nvPicPr>
        <p:blipFill>
          <a:blip r:embed="rId6">
            <a:alphaModFix/>
          </a:blip>
          <a:stretch>
            <a:fillRect/>
          </a:stretch>
        </p:blipFill>
        <p:spPr>
          <a:xfrm>
            <a:off x="13716001" y="1542208"/>
            <a:ext cx="13631730" cy="12979380"/>
          </a:xfrm>
          <a:prstGeom prst="rect">
            <a:avLst/>
          </a:prstGeom>
          <a:noFill/>
          <a:ln>
            <a:noFill/>
          </a:ln>
        </p:spPr>
      </p:pic>
      <p:sp>
        <p:nvSpPr>
          <p:cNvPr id="7" name="Google Shape;87;p18">
            <a:extLst>
              <a:ext uri="{FF2B5EF4-FFF2-40B4-BE49-F238E27FC236}">
                <a16:creationId xmlns:a16="http://schemas.microsoft.com/office/drawing/2014/main" id="{3B02BE59-4931-5B7C-2DAD-D5001E971CE7}"/>
              </a:ext>
            </a:extLst>
          </p:cNvPr>
          <p:cNvSpPr txBox="1"/>
          <p:nvPr/>
        </p:nvSpPr>
        <p:spPr>
          <a:xfrm>
            <a:off x="23067114" y="-6960990"/>
            <a:ext cx="22146132" cy="4082310"/>
          </a:xfrm>
          <a:prstGeom prst="rect">
            <a:avLst/>
          </a:prstGeom>
          <a:noFill/>
          <a:ln>
            <a:noFill/>
          </a:ln>
        </p:spPr>
        <p:txBody>
          <a:bodyPr spcFirstLastPara="1" wrap="square" lIns="650132" tIns="650132" rIns="650132" bIns="650132" anchor="t" anchorCtr="0">
            <a:spAutoFit/>
          </a:bodyPr>
          <a:lstStyle/>
          <a:p>
            <a:pPr>
              <a:lnSpc>
                <a:spcPct val="115000"/>
              </a:lnSpc>
            </a:pPr>
            <a:r>
              <a:rPr lang="en" sz="7824" b="1" u="sng" dirty="0">
                <a:solidFill>
                  <a:schemeClr val="dk1"/>
                </a:solidFill>
              </a:rPr>
              <a:t>4B</a:t>
            </a:r>
            <a:r>
              <a:rPr lang="en" sz="7824" dirty="0">
                <a:solidFill>
                  <a:schemeClr val="dk1"/>
                </a:solidFill>
              </a:rPr>
              <a:t>:</a:t>
            </a:r>
            <a:endParaRPr sz="7824" dirty="0">
              <a:solidFill>
                <a:schemeClr val="dk1"/>
              </a:solidFill>
            </a:endParaRPr>
          </a:p>
          <a:p>
            <a:pPr>
              <a:lnSpc>
                <a:spcPct val="115000"/>
              </a:lnSpc>
            </a:pPr>
            <a:endParaRPr sz="7824" dirty="0">
              <a:solidFill>
                <a:schemeClr val="dk1"/>
              </a:solidFill>
            </a:endParaRPr>
          </a:p>
        </p:txBody>
      </p:sp>
      <p:sp>
        <p:nvSpPr>
          <p:cNvPr id="9" name="TextBox 8">
            <a:extLst>
              <a:ext uri="{FF2B5EF4-FFF2-40B4-BE49-F238E27FC236}">
                <a16:creationId xmlns:a16="http://schemas.microsoft.com/office/drawing/2014/main" id="{35E81152-453B-A677-83B9-8D4CD7B3CA73}"/>
              </a:ext>
            </a:extLst>
          </p:cNvPr>
          <p:cNvSpPr txBox="1"/>
          <p:nvPr/>
        </p:nvSpPr>
        <p:spPr>
          <a:xfrm>
            <a:off x="362620" y="11084156"/>
            <a:ext cx="1219200" cy="1077218"/>
          </a:xfrm>
          <a:prstGeom prst="rect">
            <a:avLst/>
          </a:prstGeom>
          <a:noFill/>
        </p:spPr>
        <p:txBody>
          <a:bodyPr wrap="square" rtlCol="0">
            <a:spAutoFit/>
          </a:bodyPr>
          <a:lstStyle/>
          <a:p>
            <a:r>
              <a:rPr lang="en-US" sz="6400" dirty="0"/>
              <a:t>B</a:t>
            </a:r>
          </a:p>
        </p:txBody>
      </p:sp>
      <p:sp>
        <p:nvSpPr>
          <p:cNvPr id="10" name="TextBox 9">
            <a:extLst>
              <a:ext uri="{FF2B5EF4-FFF2-40B4-BE49-F238E27FC236}">
                <a16:creationId xmlns:a16="http://schemas.microsoft.com/office/drawing/2014/main" id="{901EF734-8A36-98A7-A442-904E2E8909BE}"/>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1" name="TextBox 10">
            <a:extLst>
              <a:ext uri="{FF2B5EF4-FFF2-40B4-BE49-F238E27FC236}">
                <a16:creationId xmlns:a16="http://schemas.microsoft.com/office/drawing/2014/main" id="{5A81D740-481E-DEDB-1758-2BAB063DAB79}"/>
              </a:ext>
            </a:extLst>
          </p:cNvPr>
          <p:cNvSpPr txBox="1"/>
          <p:nvPr/>
        </p:nvSpPr>
        <p:spPr>
          <a:xfrm>
            <a:off x="13469020" y="431224"/>
            <a:ext cx="1219200" cy="1077218"/>
          </a:xfrm>
          <a:prstGeom prst="rect">
            <a:avLst/>
          </a:prstGeom>
          <a:noFill/>
        </p:spPr>
        <p:txBody>
          <a:bodyPr wrap="square" rtlCol="0">
            <a:spAutoFit/>
          </a:bodyPr>
          <a:lstStyle/>
          <a:p>
            <a:r>
              <a:rPr lang="en-US" sz="6400" dirty="0"/>
              <a:t>C</a:t>
            </a: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2355985"/>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5</a:t>
            </a:r>
            <a:r>
              <a:rPr lang="en" sz="52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a:t>
            </a:r>
            <a:r>
              <a:rPr lang="en" sz="5200" b="1" dirty="0">
                <a:solidFill>
                  <a:schemeClr val="dk1"/>
                </a:solidFill>
              </a:rPr>
              <a:t>(A)</a:t>
            </a:r>
            <a:r>
              <a:rPr lang="en" sz="5200" dirty="0">
                <a:solidFill>
                  <a:schemeClr val="dk1"/>
                </a:solidFill>
              </a:rPr>
              <a: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4"/>
          <a:stretch>
            <a:fillRect/>
          </a:stretch>
        </p:blipFill>
        <p:spPr>
          <a:xfrm>
            <a:off x="0" y="1"/>
            <a:ext cx="27432000" cy="2508885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296CC5D-7DBE-37A6-66E9-DED0FF6954B2}"/>
              </a:ext>
            </a:extLst>
          </p:cNvPr>
          <p:cNvPicPr>
            <a:picLocks noChangeAspect="1"/>
          </p:cNvPicPr>
          <p:nvPr/>
        </p:nvPicPr>
        <p:blipFill>
          <a:blip r:embed="rId3"/>
          <a:stretch>
            <a:fillRect/>
          </a:stretch>
        </p:blipFill>
        <p:spPr>
          <a:xfrm rot="16200000">
            <a:off x="-1432490" y="14631446"/>
            <a:ext cx="22919844" cy="20054864"/>
          </a:xfrm>
          <a:prstGeom prst="rect">
            <a:avLst/>
          </a:prstGeom>
        </p:spPr>
      </p:pic>
      <p:sp>
        <p:nvSpPr>
          <p:cNvPr id="99" name="Google Shape;99;p20"/>
          <p:cNvSpPr txBox="1"/>
          <p:nvPr/>
        </p:nvSpPr>
        <p:spPr>
          <a:xfrm rot="16200000">
            <a:off x="4334634" y="15720232"/>
            <a:ext cx="36576004" cy="5135547"/>
          </a:xfrm>
          <a:prstGeom prst="rect">
            <a:avLst/>
          </a:prstGeom>
          <a:noFill/>
          <a:ln>
            <a:noFill/>
          </a:ln>
        </p:spPr>
        <p:txBody>
          <a:bodyPr spcFirstLastPara="1" wrap="square" lIns="650132" tIns="650132" rIns="650132" bIns="650132" anchor="t" anchorCtr="0">
            <a:spAutoFit/>
          </a:bodyPr>
          <a:lstStyle/>
          <a:p>
            <a:pPr>
              <a:lnSpc>
                <a:spcPct val="115000"/>
              </a:lnSpc>
            </a:pPr>
            <a:r>
              <a:rPr lang="en" sz="3600" b="1" u="sng" dirty="0">
                <a:solidFill>
                  <a:schemeClr val="dk1"/>
                </a:solidFill>
              </a:rPr>
              <a:t>Figure 6</a:t>
            </a:r>
            <a:r>
              <a:rPr lang="en" sz="3600" dirty="0">
                <a:solidFill>
                  <a:schemeClr val="dk1"/>
                </a:solidFill>
              </a:rPr>
              <a:t>: Visualization of the 31 ASVs determined to be significantly differentialy abudant compared to “Non-bleached + Ambient” samples by DESEq2. </a:t>
            </a:r>
            <a:r>
              <a:rPr lang="en" sz="3600" b="1" dirty="0">
                <a:solidFill>
                  <a:schemeClr val="dk1"/>
                </a:solidFill>
              </a:rPr>
              <a:t>(A) </a:t>
            </a:r>
            <a:r>
              <a:rPr lang="en" sz="36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t>
            </a:r>
            <a:r>
              <a:rPr lang="en" sz="3600" b="1" dirty="0">
                <a:solidFill>
                  <a:schemeClr val="dk1"/>
                </a:solidFill>
              </a:rPr>
              <a:t>(B) and (C) </a:t>
            </a:r>
            <a:r>
              <a:rPr lang="en" sz="3600" dirty="0">
                <a:solidFill>
                  <a:schemeClr val="dk1"/>
                </a:solidFill>
              </a:rPr>
              <a:t>Boxplots of the relative abundance of significant ASVs enriched </a:t>
            </a:r>
            <a:r>
              <a:rPr lang="en" sz="3600" b="1" dirty="0">
                <a:solidFill>
                  <a:schemeClr val="dk1"/>
                </a:solidFill>
              </a:rPr>
              <a:t>(B) </a:t>
            </a:r>
            <a:r>
              <a:rPr lang="en" sz="3600" dirty="0">
                <a:solidFill>
                  <a:schemeClr val="dk1"/>
                </a:solidFill>
              </a:rPr>
              <a:t>or depleted </a:t>
            </a:r>
            <a:r>
              <a:rPr lang="en" sz="3600" b="1" dirty="0">
                <a:solidFill>
                  <a:schemeClr val="dk1"/>
                </a:solidFill>
              </a:rPr>
              <a:t>(C)</a:t>
            </a:r>
            <a:r>
              <a:rPr lang="en" sz="3600" dirty="0">
                <a:solidFill>
                  <a:schemeClr val="dk1"/>
                </a:solidFill>
              </a:rPr>
              <a:t> in any of the 3 coral stress treatments. Each plot is labeled accordig to the ASV family, genus, and number. Relative abundance was derived from the non-subsampled, raw abundance data used in DESEq2. Plots are seperated into labled columns indicating ehich treatment(s) ASVs are enriched in.</a:t>
            </a:r>
            <a:endParaRPr sz="3600" dirty="0">
              <a:solidFill>
                <a:schemeClr val="dk1"/>
              </a:solidFill>
            </a:endParaRPr>
          </a:p>
        </p:txBody>
      </p:sp>
      <p:pic>
        <p:nvPicPr>
          <p:cNvPr id="5" name="Picture 4" descr="Graphical user interface, application&#10;&#10;Description automatically generated">
            <a:extLst>
              <a:ext uri="{FF2B5EF4-FFF2-40B4-BE49-F238E27FC236}">
                <a16:creationId xmlns:a16="http://schemas.microsoft.com/office/drawing/2014/main" id="{64A39484-DC89-C406-472E-1A9C5E8E6065}"/>
              </a:ext>
            </a:extLst>
          </p:cNvPr>
          <p:cNvPicPr>
            <a:picLocks noChangeAspect="1"/>
          </p:cNvPicPr>
          <p:nvPr/>
        </p:nvPicPr>
        <p:blipFill>
          <a:blip r:embed="rId4"/>
          <a:stretch>
            <a:fillRect/>
          </a:stretch>
        </p:blipFill>
        <p:spPr>
          <a:xfrm rot="16200000">
            <a:off x="3193781" y="-3193781"/>
            <a:ext cx="13667302" cy="20054866"/>
          </a:xfrm>
          <a:prstGeom prst="rect">
            <a:avLst/>
          </a:prstGeom>
        </p:spPr>
      </p:pic>
      <p:sp>
        <p:nvSpPr>
          <p:cNvPr id="4" name="TextBox 3">
            <a:extLst>
              <a:ext uri="{FF2B5EF4-FFF2-40B4-BE49-F238E27FC236}">
                <a16:creationId xmlns:a16="http://schemas.microsoft.com/office/drawing/2014/main" id="{220CB746-147F-A6E7-F9DC-E3290323C1A6}"/>
              </a:ext>
            </a:extLst>
          </p:cNvPr>
          <p:cNvSpPr txBox="1"/>
          <p:nvPr/>
        </p:nvSpPr>
        <p:spPr>
          <a:xfrm rot="16200000">
            <a:off x="-24830" y="12507947"/>
            <a:ext cx="1219200" cy="1077218"/>
          </a:xfrm>
          <a:prstGeom prst="rect">
            <a:avLst/>
          </a:prstGeom>
          <a:noFill/>
        </p:spPr>
        <p:txBody>
          <a:bodyPr wrap="square" rtlCol="0">
            <a:spAutoFit/>
          </a:bodyPr>
          <a:lstStyle/>
          <a:p>
            <a:r>
              <a:rPr lang="en-US" sz="6400" dirty="0"/>
              <a:t>B</a:t>
            </a:r>
          </a:p>
        </p:txBody>
      </p:sp>
      <p:sp>
        <p:nvSpPr>
          <p:cNvPr id="11" name="TextBox 10">
            <a:extLst>
              <a:ext uri="{FF2B5EF4-FFF2-40B4-BE49-F238E27FC236}">
                <a16:creationId xmlns:a16="http://schemas.microsoft.com/office/drawing/2014/main" id="{837B725C-65A8-312F-D7B0-190D40ACF4FF}"/>
              </a:ext>
            </a:extLst>
          </p:cNvPr>
          <p:cNvSpPr txBox="1"/>
          <p:nvPr/>
        </p:nvSpPr>
        <p:spPr>
          <a:xfrm rot="16200000">
            <a:off x="10592372" y="12507947"/>
            <a:ext cx="1219200" cy="1077218"/>
          </a:xfrm>
          <a:prstGeom prst="rect">
            <a:avLst/>
          </a:prstGeom>
          <a:noFill/>
        </p:spPr>
        <p:txBody>
          <a:bodyPr wrap="square" rtlCol="0">
            <a:spAutoFit/>
          </a:bodyPr>
          <a:lstStyle/>
          <a:p>
            <a:r>
              <a:rPr lang="en-US" sz="6400" dirty="0"/>
              <a:t>C</a:t>
            </a:r>
          </a:p>
        </p:txBody>
      </p:sp>
      <p:sp>
        <p:nvSpPr>
          <p:cNvPr id="13" name="TextBox 12">
            <a:extLst>
              <a:ext uri="{FF2B5EF4-FFF2-40B4-BE49-F238E27FC236}">
                <a16:creationId xmlns:a16="http://schemas.microsoft.com/office/drawing/2014/main" id="{552A8021-D183-3525-E0F7-EF2FF4FBB6E0}"/>
              </a:ext>
            </a:extLst>
          </p:cNvPr>
          <p:cNvSpPr txBox="1"/>
          <p:nvPr/>
        </p:nvSpPr>
        <p:spPr>
          <a:xfrm rot="16200000">
            <a:off x="-24832" y="35427793"/>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1769715"/>
            </a:xfrm>
            <a:prstGeom prst="rect">
              <a:avLst/>
            </a:prstGeom>
            <a:noFill/>
          </p:spPr>
          <p:txBody>
            <a:bodyPr wrap="square" rtlCol="0">
              <a:spAutoFit/>
            </a:bodyPr>
            <a:lstStyle/>
            <a:p>
              <a:pPr algn="ctr"/>
              <a:r>
                <a:rPr lang="en-US" sz="112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1769715"/>
            </a:xfrm>
            <a:prstGeom prst="rect">
              <a:avLst/>
            </a:prstGeom>
            <a:noFill/>
          </p:spPr>
          <p:txBody>
            <a:bodyPr wrap="square" rtlCol="0">
              <a:spAutoFit/>
            </a:bodyPr>
            <a:lstStyle/>
            <a:p>
              <a:pPr algn="ctr"/>
              <a:r>
                <a:rPr lang="en-US" sz="112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6283</TotalTime>
  <Words>1187</Words>
  <Application>Microsoft Macintosh PowerPoint</Application>
  <PresentationFormat>Custom</PresentationFormat>
  <Paragraphs>35</Paragraphs>
  <Slides>18</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lpstr>S10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Milou Arts</cp:lastModifiedBy>
  <cp:revision>26</cp:revision>
  <dcterms:modified xsi:type="dcterms:W3CDTF">2022-11-07T15:54:25Z</dcterms:modified>
</cp:coreProperties>
</file>